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9" r:id="rId4"/>
    <p:sldId id="263" r:id="rId5"/>
    <p:sldId id="267" r:id="rId6"/>
    <p:sldId id="269" r:id="rId7"/>
    <p:sldId id="271" r:id="rId8"/>
    <p:sldId id="266" r:id="rId9"/>
    <p:sldId id="270" r:id="rId10"/>
    <p:sldId id="272" r:id="rId11"/>
    <p:sldId id="275" r:id="rId12"/>
    <p:sldId id="273" r:id="rId13"/>
    <p:sldId id="278" r:id="rId14"/>
    <p:sldId id="279" r:id="rId15"/>
    <p:sldId id="274" r:id="rId16"/>
    <p:sldId id="276" r:id="rId17"/>
    <p:sldId id="277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4" d="100"/>
          <a:sy n="94" d="100"/>
        </p:scale>
        <p:origin x="228" y="32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BE804613-27A8-E45C-073A-B5A95C293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A0D82AF4-605F-C77B-5DF1-0F972C2630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769D63BA-4F2C-6047-77D6-C898C8951B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0314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66CAE53-7DF4-DB4C-BD78-414558A6C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29957857-2883-214D-0CE8-403940EE2A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F05CC24D-BCFF-E946-98E3-A7D85A317A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70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609D2CCD-DDC8-FE47-AD23-1687F464D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A8C9F69E-015A-205F-7807-C4C11EB904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49356265-0570-89D5-4D83-B4051A9E53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934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8CB52349-3236-C07D-B890-2FFCB09DA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2020A3FA-FC80-330A-D320-F0F4864F5F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F33EF525-B104-5112-401B-E7F926ABD6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5704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8C14B3E7-A0E5-8D8B-248B-E8C351DF4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F5AC1890-3BC8-65F1-57DB-3AAC9E3F4E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54E8B029-CC71-E251-5469-747B8BF281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2496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06DCDB4C-C0AD-E9F5-986B-F7A099094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27FD89E4-71F9-C7C9-C13C-427A4221DC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27F94EF7-E1AF-F6C0-1D42-BDB3F930F8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526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BAB6FD40-1C6A-48B4-144E-7A76ADB4F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4B86DD3D-1A45-E746-7D90-88F78F0DC8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AEAE78EF-CA35-F61A-B5A9-0BD6B588C0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2417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CBDEB0A-C772-348F-AF81-0DA5E0E0A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23B23B72-F599-505C-FC29-4F86ECBBF6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51E07B03-2FC8-03AD-7677-06BA6AB23C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2957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C6366989-C1B1-935C-F455-85126C91D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71D91B9C-1151-9A2C-1BE7-C39C94DC5C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35753A15-2441-1250-BAA3-F501356FA0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3367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2DF97961-B481-F781-F374-AFF0FF78B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95B1753D-C44C-22CE-5656-05D22E0876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9AAFB5A3-7663-6208-2B33-CC24A1DE39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7523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9996F52C-8E00-6A57-77AB-F6371DE2C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6A802264-B450-5B39-5C34-8DE8A2450A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C5358AB8-C74D-B8EC-B761-E02C16486B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6649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77E41E5E-B2E5-5218-3ACC-87E224348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10662A1B-7A4F-96E5-BEE2-ECE416E850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611E3F63-6D20-D1C9-9A8F-77858F499A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1347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65AE2DE-E111-7E78-02EF-FAB019FD3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05412C05-CBC8-94AE-E5F1-53D4AD8841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BDC25F93-12D6-EA4A-29D2-7F964E8CD8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712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87D2DF62-F353-3D5D-9034-B55E8B26E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B8914A9C-1F05-9A8E-A817-AC7ABCA129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618283DD-89C9-4132-F6EC-CA5909886D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642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49275" y="2995800"/>
            <a:ext cx="6846988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500" b="1" dirty="0">
                <a:solidFill>
                  <a:srgbClr val="19264B"/>
                </a:solidFill>
              </a:rPr>
              <a:t>Advanced Track </a:t>
            </a:r>
            <a:r>
              <a:rPr lang="ko-KR" altLang="en-US" sz="2500" b="1" dirty="0">
                <a:solidFill>
                  <a:srgbClr val="19264B"/>
                </a:solidFill>
              </a:rPr>
              <a:t>프로젝트 </a:t>
            </a:r>
            <a:r>
              <a:rPr lang="en-US" altLang="ko" sz="2500" b="1" dirty="0">
                <a:solidFill>
                  <a:srgbClr val="19264B"/>
                </a:solidFill>
              </a:rPr>
              <a:t>CV</a:t>
            </a:r>
            <a:r>
              <a:rPr lang="ko-KR" altLang="en-US" sz="2500" b="1" dirty="0">
                <a:solidFill>
                  <a:srgbClr val="19264B"/>
                </a:solidFill>
              </a:rPr>
              <a:t> </a:t>
            </a:r>
            <a:r>
              <a:rPr lang="en-US" altLang="ko-KR" sz="2500" b="1" dirty="0">
                <a:solidFill>
                  <a:srgbClr val="19264B"/>
                </a:solidFill>
              </a:rPr>
              <a:t>3</a:t>
            </a:r>
            <a:r>
              <a:rPr lang="ko-KR" altLang="en-US" sz="2500" b="1" dirty="0">
                <a:solidFill>
                  <a:srgbClr val="19264B"/>
                </a:solidFill>
              </a:rPr>
              <a:t>팀 중간 발표</a:t>
            </a:r>
            <a:endParaRPr lang="en-US" altLang="ko-KR"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4.28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dirty="0">
                <a:solidFill>
                  <a:srgbClr val="19264B"/>
                </a:solidFill>
              </a:rPr>
              <a:t>발표자 : </a:t>
            </a:r>
            <a:r>
              <a:rPr lang="ko-KR" altLang="en-US" sz="1100" b="1" dirty="0">
                <a:solidFill>
                  <a:srgbClr val="19264B"/>
                </a:solidFill>
              </a:rPr>
              <a:t>강민성</a:t>
            </a:r>
            <a:endParaRPr sz="1100" b="1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F6DC50C5-2EE6-9EB7-E2A9-37646D3DE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695FA8ED-6DDC-3CB7-7864-DEA3F3C29173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FB8D3424-44C6-F8FE-2961-F2F25F45EF2D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A8EFA633-0783-7000-572F-3A4C002C229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1BD20615-51F6-EA06-35EC-C9047B77663A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Base Study: </a:t>
            </a:r>
            <a:r>
              <a:rPr lang="en-US" altLang="ko-KR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ConvNeXt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625862-C327-A620-6D97-CD027FA8AFD2}"/>
              </a:ext>
            </a:extLst>
          </p:cNvPr>
          <p:cNvSpPr txBox="1"/>
          <p:nvPr/>
        </p:nvSpPr>
        <p:spPr>
          <a:xfrm>
            <a:off x="1408975" y="845454"/>
            <a:ext cx="7198360" cy="3655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300" b="1" dirty="0"/>
              <a:t>1. </a:t>
            </a:r>
            <a:r>
              <a:rPr lang="ko-KR" altLang="en-US" sz="1300" b="1" dirty="0" err="1"/>
              <a:t>Convolution</a:t>
            </a:r>
            <a:r>
              <a:rPr lang="ko-KR" altLang="en-US" sz="1300" b="1" dirty="0"/>
              <a:t> 최적화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dirty="0"/>
              <a:t>=&gt; </a:t>
            </a:r>
            <a:r>
              <a:rPr lang="ko-KR" altLang="en-US" sz="1300" dirty="0"/>
              <a:t>기존 CNN 구조를 </a:t>
            </a:r>
            <a:r>
              <a:rPr lang="ko-KR" altLang="en-US" sz="1300" dirty="0" err="1"/>
              <a:t>현대화하여</a:t>
            </a:r>
            <a:r>
              <a:rPr lang="ko-KR" altLang="en-US" sz="1300" dirty="0"/>
              <a:t>, </a:t>
            </a:r>
            <a:r>
              <a:rPr lang="ko-KR" altLang="en-US" sz="1300" dirty="0" err="1"/>
              <a:t>ResNet</a:t>
            </a:r>
            <a:r>
              <a:rPr lang="ko-KR" altLang="en-US" sz="1300" dirty="0"/>
              <a:t> 계열 대비 성능 향상 </a:t>
            </a:r>
            <a:endParaRPr lang="en-US" altLang="ko-KR" sz="1300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2. </a:t>
            </a:r>
            <a:r>
              <a:rPr lang="ko-KR" altLang="en-US" sz="1300" b="1" dirty="0" err="1"/>
              <a:t>Depthwise</a:t>
            </a:r>
            <a:r>
              <a:rPr lang="ko-KR" altLang="en-US" sz="1300" b="1" dirty="0"/>
              <a:t> </a:t>
            </a:r>
            <a:r>
              <a:rPr lang="ko-KR" altLang="en-US" sz="1300" b="1" dirty="0" err="1"/>
              <a:t>Convolution</a:t>
            </a:r>
            <a:r>
              <a:rPr lang="ko-KR" altLang="en-US" sz="1300" b="1" dirty="0"/>
              <a:t> 사용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dirty="0"/>
              <a:t>=&gt; </a:t>
            </a:r>
            <a:r>
              <a:rPr lang="ko-KR" altLang="en-US" sz="1300" dirty="0" err="1"/>
              <a:t>연산량</a:t>
            </a:r>
            <a:r>
              <a:rPr lang="ko-KR" altLang="en-US" sz="1300" dirty="0"/>
              <a:t> 감소와 성능 유지 간 </a:t>
            </a:r>
            <a:r>
              <a:rPr lang="ko-KR" altLang="en-US" sz="1300" dirty="0" err="1"/>
              <a:t>Trade-off</a:t>
            </a:r>
            <a:r>
              <a:rPr lang="ko-KR" altLang="en-US" sz="1300" dirty="0"/>
              <a:t> 최적화 </a:t>
            </a:r>
            <a:endParaRPr lang="en-US" altLang="ko-KR" sz="1300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3. </a:t>
            </a:r>
            <a:r>
              <a:rPr lang="ko-KR" altLang="en-US" sz="1300" b="1" dirty="0" err="1"/>
              <a:t>Large</a:t>
            </a:r>
            <a:r>
              <a:rPr lang="ko-KR" altLang="en-US" sz="1300" b="1" dirty="0"/>
              <a:t> </a:t>
            </a:r>
            <a:r>
              <a:rPr lang="ko-KR" altLang="en-US" sz="1300" b="1" dirty="0" err="1"/>
              <a:t>Kernel</a:t>
            </a:r>
            <a:r>
              <a:rPr lang="ko-KR" altLang="en-US" sz="1300" b="1" dirty="0"/>
              <a:t> </a:t>
            </a:r>
            <a:r>
              <a:rPr lang="ko-KR" altLang="en-US" sz="1300" b="1" dirty="0" err="1"/>
              <a:t>Sizes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dirty="0"/>
              <a:t>=&gt; </a:t>
            </a:r>
            <a:r>
              <a:rPr lang="ko-KR" altLang="en-US" sz="1300" dirty="0"/>
              <a:t>7x7 </a:t>
            </a:r>
            <a:r>
              <a:rPr lang="ko-KR" altLang="en-US" sz="1300" dirty="0" err="1"/>
              <a:t>Convolution</a:t>
            </a:r>
            <a:r>
              <a:rPr lang="ko-KR" altLang="en-US" sz="1300" dirty="0"/>
              <a:t> 사용으로 넓은 수용 필드 확보 → 더 많은 문맥 정보 포착 </a:t>
            </a:r>
            <a:endParaRPr lang="en-US" altLang="ko-KR" sz="1300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4. </a:t>
            </a:r>
            <a:r>
              <a:rPr lang="ko-KR" altLang="en-US" sz="1300" b="1" dirty="0" err="1"/>
              <a:t>Normalization과</a:t>
            </a:r>
            <a:r>
              <a:rPr lang="ko-KR" altLang="en-US" sz="1300" b="1" dirty="0"/>
              <a:t> </a:t>
            </a:r>
            <a:r>
              <a:rPr lang="ko-KR" altLang="en-US" sz="1300" b="1" dirty="0" err="1"/>
              <a:t>Activation</a:t>
            </a:r>
            <a:r>
              <a:rPr lang="ko-KR" altLang="en-US" sz="1300" b="1" dirty="0"/>
              <a:t> 개선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dirty="0"/>
              <a:t>=&gt; </a:t>
            </a:r>
            <a:r>
              <a:rPr lang="ko-KR" altLang="en-US" sz="1300" dirty="0" err="1"/>
              <a:t>LayerNorm을</a:t>
            </a:r>
            <a:r>
              <a:rPr lang="ko-KR" altLang="en-US" sz="1300" dirty="0"/>
              <a:t> 사용하여 안정적인 학습 </a:t>
            </a:r>
            <a:endParaRPr lang="en-US" altLang="ko-KR" sz="1300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5. </a:t>
            </a:r>
            <a:r>
              <a:rPr lang="ko-KR" altLang="en-US" sz="1300" b="1" dirty="0" err="1"/>
              <a:t>Training</a:t>
            </a:r>
            <a:r>
              <a:rPr lang="ko-KR" altLang="en-US" sz="1300" b="1" dirty="0"/>
              <a:t> </a:t>
            </a:r>
            <a:r>
              <a:rPr lang="ko-KR" altLang="en-US" sz="1300" b="1" dirty="0" err="1"/>
              <a:t>Recipe</a:t>
            </a:r>
            <a:r>
              <a:rPr lang="ko-KR" altLang="en-US" sz="1300" b="1" dirty="0"/>
              <a:t> 개선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dirty="0"/>
              <a:t>=&gt; </a:t>
            </a:r>
            <a:r>
              <a:rPr lang="ko-KR" altLang="en-US" sz="1300" dirty="0" err="1"/>
              <a:t>AdamW</a:t>
            </a:r>
            <a:r>
              <a:rPr lang="ko-KR" altLang="en-US" sz="1300" dirty="0"/>
              <a:t> </a:t>
            </a:r>
            <a:r>
              <a:rPr lang="ko-KR" altLang="en-US" sz="1300" dirty="0" err="1"/>
              <a:t>옵티마이저</a:t>
            </a:r>
            <a:r>
              <a:rPr lang="ko-KR" altLang="en-US" sz="1300" dirty="0"/>
              <a:t>, 학습 스케줄러 등 </a:t>
            </a:r>
            <a:r>
              <a:rPr lang="ko-KR" altLang="en-US" sz="1300" dirty="0" err="1"/>
              <a:t>Transformer</a:t>
            </a:r>
            <a:r>
              <a:rPr lang="ko-KR" altLang="en-US" sz="1300" dirty="0"/>
              <a:t> 기반 최적화 기법을 </a:t>
            </a:r>
            <a:r>
              <a:rPr lang="ko-KR" altLang="en-US" sz="1300" dirty="0" err="1"/>
              <a:t>CNN에</a:t>
            </a:r>
            <a:r>
              <a:rPr lang="ko-KR" altLang="en-US" sz="1300" dirty="0"/>
              <a:t> 적용 </a:t>
            </a:r>
            <a:endParaRPr lang="en-US" altLang="ko-KR" sz="1300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6. </a:t>
            </a:r>
            <a:r>
              <a:rPr lang="ko-KR" altLang="en-US" sz="1300" b="1" dirty="0" err="1"/>
              <a:t>Simplicity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dirty="0"/>
              <a:t>=&gt; </a:t>
            </a:r>
            <a:r>
              <a:rPr lang="ko-KR" altLang="en-US" sz="1300" dirty="0"/>
              <a:t>구조는 간결하지만 성능은 SOTA(최신) </a:t>
            </a:r>
            <a:r>
              <a:rPr lang="ko-KR" altLang="en-US" sz="1300" dirty="0" err="1"/>
              <a:t>Transformer</a:t>
            </a:r>
            <a:r>
              <a:rPr lang="ko-KR" altLang="en-US" sz="1300" dirty="0"/>
              <a:t> 모델과 비슷한 수준</a:t>
            </a:r>
          </a:p>
        </p:txBody>
      </p:sp>
    </p:spTree>
    <p:extLst>
      <p:ext uri="{BB962C8B-B14F-4D97-AF65-F5344CB8AC3E}">
        <p14:creationId xmlns:p14="http://schemas.microsoft.com/office/powerpoint/2010/main" val="2857460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0688436C-ED8D-5E15-5241-8F8BBEEF4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A4142632-8CBD-FC0C-581D-B9D1237058BD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B8AAEE51-549F-B3EA-65E1-A6113F58E078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867563BD-4D40-BA55-99C6-22D69CCBC1D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436F5D2E-D3B4-F970-A1BA-8763286849DD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Model Performance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11EEB2A-B7C7-6D55-B626-E177C2E41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9380059"/>
              </p:ext>
            </p:extLst>
          </p:nvPr>
        </p:nvGraphicFramePr>
        <p:xfrm>
          <a:off x="1483360" y="1401282"/>
          <a:ext cx="529590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986280">
                  <a:extLst>
                    <a:ext uri="{9D8B030D-6E8A-4147-A177-3AD203B41FA5}">
                      <a16:colId xmlns:a16="http://schemas.microsoft.com/office/drawing/2014/main" val="3250869141"/>
                    </a:ext>
                  </a:extLst>
                </a:gridCol>
                <a:gridCol w="1544320">
                  <a:extLst>
                    <a:ext uri="{9D8B030D-6E8A-4147-A177-3AD203B41FA5}">
                      <a16:colId xmlns:a16="http://schemas.microsoft.com/office/drawing/2014/main" val="442453495"/>
                    </a:ext>
                  </a:extLst>
                </a:gridCol>
                <a:gridCol w="1765300">
                  <a:extLst>
                    <a:ext uri="{9D8B030D-6E8A-4147-A177-3AD203B41FA5}">
                      <a16:colId xmlns:a16="http://schemas.microsoft.com/office/drawing/2014/main" val="37620089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Models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Metric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Performance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13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ConvNeXt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mAP@IoU</a:t>
                      </a:r>
                      <a:r>
                        <a:rPr lang="en-US" altLang="ko-KR" dirty="0"/>
                        <a:t> 0.5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35.00%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310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Swin Transformer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 err="1"/>
                        <a:t>mAP@IoU</a:t>
                      </a:r>
                      <a:r>
                        <a:rPr lang="en-US" altLang="ko-KR" dirty="0"/>
                        <a:t> 0.5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52.37%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898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Swin Transformer V2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 err="1"/>
                        <a:t>mAP@IoU</a:t>
                      </a:r>
                      <a:r>
                        <a:rPr lang="en-US" altLang="ko-KR" dirty="0"/>
                        <a:t> 0.5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57.92%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542402"/>
                  </a:ext>
                </a:extLst>
              </a:tr>
            </a:tbl>
          </a:graphicData>
        </a:graphic>
      </p:graphicFrame>
      <p:sp>
        <p:nvSpPr>
          <p:cNvPr id="4" name="Google Shape;67;p14">
            <a:extLst>
              <a:ext uri="{FF2B5EF4-FFF2-40B4-BE49-F238E27FC236}">
                <a16:creationId xmlns:a16="http://schemas.microsoft.com/office/drawing/2014/main" id="{4758BA2A-3809-6D7C-720F-2BF4A36CFF7A}"/>
              </a:ext>
            </a:extLst>
          </p:cNvPr>
          <p:cNvSpPr txBox="1"/>
          <p:nvPr/>
        </p:nvSpPr>
        <p:spPr>
          <a:xfrm>
            <a:off x="1483360" y="3194522"/>
            <a:ext cx="754888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latin typeface="+mj-lt"/>
              </a:rPr>
              <a:t>=&gt; </a:t>
            </a:r>
            <a:r>
              <a:rPr lang="ko-KR" altLang="en-US" b="1" dirty="0">
                <a:latin typeface="+mj-lt"/>
              </a:rPr>
              <a:t>악천후 환경에서</a:t>
            </a:r>
            <a:r>
              <a:rPr lang="en-US" altLang="ko-KR" b="1" dirty="0">
                <a:latin typeface="+mj-lt"/>
              </a:rPr>
              <a:t>, </a:t>
            </a:r>
            <a:r>
              <a:rPr lang="ko-KR" altLang="en-US" b="1" dirty="0">
                <a:latin typeface="+mj-lt"/>
              </a:rPr>
              <a:t>기존의 객체 탐지 모델들은 낮은 성능 수치를 보여주었다</a:t>
            </a:r>
            <a:r>
              <a:rPr lang="en-US" altLang="ko-KR" b="1" dirty="0">
                <a:latin typeface="+mj-lt"/>
              </a:rPr>
              <a:t>. </a:t>
            </a:r>
            <a:endParaRPr lang="ko-KR" alt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5950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BD007A22-59AF-BAFB-BC0C-30939CFF2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22804B9E-732A-20B1-EC4C-684087837F01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9FE3A8DA-85A8-FB33-50AF-329635C60ABB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EBCAD416-F48F-B541-BA3F-0C1B3B458F3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EED048B8-AD28-E5DC-5BEC-BEF50CD6265F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Analysis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00297E-E18A-43AF-9CBA-7FF4B78AA74A}"/>
              </a:ext>
            </a:extLst>
          </p:cNvPr>
          <p:cNvSpPr txBox="1"/>
          <p:nvPr/>
        </p:nvSpPr>
        <p:spPr>
          <a:xfrm>
            <a:off x="1282843" y="783967"/>
            <a:ext cx="7363317" cy="3283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1. </a:t>
            </a:r>
            <a:r>
              <a:rPr lang="ko-KR" altLang="en-US" b="1" dirty="0"/>
              <a:t>악천후 환경에 대한 민감성</a:t>
            </a:r>
            <a:endParaRPr lang="en-US" altLang="ko-KR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강우</a:t>
            </a:r>
            <a:r>
              <a:rPr lang="en-US" altLang="ko-KR" dirty="0"/>
              <a:t>, </a:t>
            </a:r>
            <a:r>
              <a:rPr lang="ko-KR" altLang="en-US" dirty="0"/>
              <a:t>안개</a:t>
            </a:r>
            <a:r>
              <a:rPr lang="en-US" altLang="ko-KR" dirty="0"/>
              <a:t>, </a:t>
            </a:r>
            <a:r>
              <a:rPr lang="ko-KR" altLang="en-US" dirty="0"/>
              <a:t>황사 조건에서는 이미지 품질 자체가 저하된다</a:t>
            </a:r>
            <a:r>
              <a:rPr lang="en-US" altLang="ko-KR" dirty="0"/>
              <a:t>. 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Swin Transformer, </a:t>
            </a:r>
            <a:r>
              <a:rPr lang="en-US" altLang="ko-KR" dirty="0" err="1"/>
              <a:t>ConvNeXt</a:t>
            </a:r>
            <a:r>
              <a:rPr lang="en-US" altLang="ko-KR" dirty="0"/>
              <a:t> </a:t>
            </a:r>
            <a:r>
              <a:rPr lang="ko-KR" altLang="en-US" dirty="0"/>
              <a:t>모두 </a:t>
            </a:r>
            <a:r>
              <a:rPr lang="en-US" altLang="ko-KR" dirty="0"/>
              <a:t>contrast </a:t>
            </a:r>
            <a:r>
              <a:rPr lang="ko-KR" altLang="en-US" dirty="0"/>
              <a:t>감소와 </a:t>
            </a:r>
            <a:r>
              <a:rPr lang="en-US" altLang="ko-KR" dirty="0"/>
              <a:t>Noise</a:t>
            </a:r>
            <a:r>
              <a:rPr lang="ko-KR" altLang="en-US" dirty="0"/>
              <a:t> 증가에 취약</a:t>
            </a:r>
            <a:r>
              <a:rPr lang="en-US" altLang="ko-KR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두 모델 모두 밝기</a:t>
            </a:r>
            <a:r>
              <a:rPr lang="en-US" altLang="ko-KR" dirty="0"/>
              <a:t>, </a:t>
            </a:r>
            <a:r>
              <a:rPr lang="ko-KR" altLang="en-US" dirty="0"/>
              <a:t>선명도 저하에 </a:t>
            </a:r>
            <a:r>
              <a:rPr lang="en-US" altLang="ko-KR" dirty="0"/>
              <a:t>robust</a:t>
            </a:r>
            <a:r>
              <a:rPr lang="ko-KR" altLang="en-US" dirty="0"/>
              <a:t>하지 않은 </a:t>
            </a:r>
            <a:r>
              <a:rPr lang="en-US" altLang="ko-KR" dirty="0"/>
              <a:t>feature extraction </a:t>
            </a:r>
            <a:r>
              <a:rPr lang="ko-KR" altLang="en-US" dirty="0"/>
              <a:t>구조를 가짐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b="1" dirty="0"/>
              <a:t>2. </a:t>
            </a:r>
            <a:r>
              <a:rPr lang="ko-KR" altLang="en-US" b="1" dirty="0"/>
              <a:t>방법론적 구조 한계</a:t>
            </a:r>
            <a:endParaRPr lang="ko-KR" alt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Swin Transformer: </a:t>
            </a:r>
            <a:r>
              <a:rPr lang="ko-KR" altLang="en-US" dirty="0"/>
              <a:t>지역</a:t>
            </a:r>
            <a:r>
              <a:rPr lang="en-US" altLang="ko-KR" dirty="0"/>
              <a:t>(local) window attention</a:t>
            </a:r>
            <a:r>
              <a:rPr lang="ko-KR" altLang="en-US" dirty="0"/>
              <a:t>을 사용한다</a:t>
            </a:r>
            <a:r>
              <a:rPr lang="en-US" altLang="ko-KR" dirty="0"/>
              <a:t>. </a:t>
            </a:r>
            <a:r>
              <a:rPr lang="ko-KR" altLang="en-US" dirty="0"/>
              <a:t> </a:t>
            </a:r>
            <a:r>
              <a:rPr lang="en-US" altLang="ko-KR" dirty="0"/>
              <a:t>=&gt;</a:t>
            </a:r>
            <a:r>
              <a:rPr lang="ko-KR" altLang="en-US" dirty="0"/>
              <a:t> 작은 영역</a:t>
            </a:r>
            <a:r>
              <a:rPr lang="en-US" altLang="ko-KR" dirty="0"/>
              <a:t>(</a:t>
            </a:r>
            <a:r>
              <a:rPr lang="ko-KR" altLang="en-US" dirty="0"/>
              <a:t>윈도우</a:t>
            </a:r>
            <a:r>
              <a:rPr lang="en-US" altLang="ko-KR" dirty="0"/>
              <a:t>) </a:t>
            </a:r>
            <a:r>
              <a:rPr lang="ko-KR" altLang="en-US" dirty="0"/>
              <a:t>안에서만 정보를 주로 주고받는다</a:t>
            </a:r>
            <a:r>
              <a:rPr lang="en-US" altLang="ko-KR" dirty="0"/>
              <a:t>. </a:t>
            </a:r>
            <a:r>
              <a:rPr lang="ko-KR" altLang="en-US" dirty="0"/>
              <a:t>이에 따라</a:t>
            </a:r>
            <a:r>
              <a:rPr lang="en-US" altLang="ko-KR" dirty="0"/>
              <a:t>, </a:t>
            </a:r>
            <a:r>
              <a:rPr lang="ko-KR" altLang="en-US" dirty="0"/>
              <a:t>넓은 범위 기상 변화나 글로벌한 특징 반영에 한계가 발생한다</a:t>
            </a:r>
            <a:r>
              <a:rPr lang="en-US" altLang="ko-KR" dirty="0"/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ConvNeXt</a:t>
            </a:r>
            <a:r>
              <a:rPr lang="en-US" altLang="ko-KR" dirty="0"/>
              <a:t>: CNN </a:t>
            </a:r>
            <a:r>
              <a:rPr lang="ko-KR" altLang="en-US" dirty="0"/>
              <a:t>기반 계층적 구조를 단순화한 모델이며</a:t>
            </a:r>
            <a:r>
              <a:rPr lang="en-US" altLang="ko-KR" dirty="0"/>
              <a:t>, </a:t>
            </a:r>
            <a:r>
              <a:rPr lang="ko-KR" altLang="en-US" dirty="0"/>
              <a:t>로컬 패턴 추출에 최적화되어 있다</a:t>
            </a:r>
            <a:r>
              <a:rPr lang="en-US" altLang="ko-KR" dirty="0"/>
              <a:t>. </a:t>
            </a:r>
            <a:r>
              <a:rPr lang="ko-KR" altLang="en-US" dirty="0"/>
              <a:t>악천후처럼 </a:t>
            </a:r>
            <a:r>
              <a:rPr lang="en-US" altLang="ko-KR" dirty="0"/>
              <a:t>global</a:t>
            </a:r>
            <a:r>
              <a:rPr lang="ko-KR" altLang="en-US" dirty="0"/>
              <a:t>하게 </a:t>
            </a:r>
            <a:r>
              <a:rPr lang="ko-KR" altLang="en-US" dirty="0" err="1"/>
              <a:t>흐릿해진</a:t>
            </a:r>
            <a:r>
              <a:rPr lang="ko-KR" altLang="en-US" dirty="0"/>
              <a:t> 장면 인식에는 상대적으로 취약하다고 생각한다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94462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6760F38F-9905-1ED7-0D5E-F5B77A2D5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FC1414F6-9D8D-78AB-71F2-21A7959CDF8C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92298FD0-5049-FA2D-F018-E19870BF8CDE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51222D9A-C223-71CA-98DB-5D915AFC77C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785537DA-E40A-5462-7C8C-62043638BA0E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Analysis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320413-1DE2-7C8C-671C-200E399C3123}"/>
              </a:ext>
            </a:extLst>
          </p:cNvPr>
          <p:cNvSpPr txBox="1"/>
          <p:nvPr/>
        </p:nvSpPr>
        <p:spPr>
          <a:xfrm>
            <a:off x="1282843" y="783967"/>
            <a:ext cx="7363317" cy="3283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3. Generalization </a:t>
            </a:r>
            <a:r>
              <a:rPr lang="ko-KR" altLang="en-US" b="1" dirty="0"/>
              <a:t>문제</a:t>
            </a:r>
            <a:endParaRPr lang="en-US" altLang="ko-KR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학습 데이터가 상대적으로 좋은 날씨 데이터에 편향이 있으며</a:t>
            </a:r>
            <a:r>
              <a:rPr lang="en-US" altLang="ko-KR" dirty="0"/>
              <a:t>,</a:t>
            </a:r>
            <a:r>
              <a:rPr lang="ko-KR" altLang="en-US" dirty="0"/>
              <a:t> 특수한 날씨</a:t>
            </a:r>
            <a:r>
              <a:rPr lang="en-US" altLang="ko-KR" dirty="0"/>
              <a:t>(</a:t>
            </a:r>
            <a:r>
              <a:rPr lang="ko-KR" altLang="en-US" dirty="0"/>
              <a:t>강우</a:t>
            </a:r>
            <a:r>
              <a:rPr lang="en-US" altLang="ko-KR" dirty="0"/>
              <a:t>, </a:t>
            </a:r>
            <a:r>
              <a:rPr lang="ko-KR" altLang="en-US" dirty="0"/>
              <a:t>황사</a:t>
            </a:r>
            <a:r>
              <a:rPr lang="en-US" altLang="ko-KR" dirty="0"/>
              <a:t>)</a:t>
            </a:r>
            <a:r>
              <a:rPr lang="ko-KR" altLang="en-US" dirty="0"/>
              <a:t>에서는 </a:t>
            </a:r>
            <a:r>
              <a:rPr lang="en-US" altLang="ko-KR" dirty="0"/>
              <a:t>unseen domain </a:t>
            </a:r>
            <a:r>
              <a:rPr lang="ko-KR" altLang="en-US" dirty="0"/>
              <a:t>문제 발생한다</a:t>
            </a:r>
            <a:r>
              <a:rPr lang="en-US" altLang="ko-KR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특히 </a:t>
            </a:r>
            <a:r>
              <a:rPr lang="en-US" altLang="ko-KR" b="1" dirty="0"/>
              <a:t>low-level feature extraction</a:t>
            </a:r>
            <a:r>
              <a:rPr lang="ko-KR" altLang="en-US" dirty="0"/>
              <a:t>이 기상 변화에 민감하게 </a:t>
            </a:r>
            <a:r>
              <a:rPr lang="ko-KR" altLang="en-US" dirty="0" err="1"/>
              <a:t>흔들히고</a:t>
            </a:r>
            <a:r>
              <a:rPr lang="en-US" altLang="ko-KR" dirty="0"/>
              <a:t>, transferable</a:t>
            </a:r>
            <a:r>
              <a:rPr lang="ko-KR" altLang="en-US" dirty="0"/>
              <a:t>한 </a:t>
            </a:r>
            <a:r>
              <a:rPr lang="en-US" altLang="ko-KR" dirty="0"/>
              <a:t>feature </a:t>
            </a:r>
            <a:r>
              <a:rPr lang="ko-KR" altLang="en-US" dirty="0"/>
              <a:t>학습에 한계가 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4. </a:t>
            </a:r>
            <a:r>
              <a:rPr lang="ko-KR" altLang="en-US" b="1" dirty="0" err="1"/>
              <a:t>연산량과</a:t>
            </a:r>
            <a:r>
              <a:rPr lang="ko-KR" altLang="en-US" b="1" dirty="0"/>
              <a:t> 실시간성 한계</a:t>
            </a:r>
            <a:endParaRPr lang="ko-KR" alt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Swin Transformer: Window-based self-attention</a:t>
            </a:r>
            <a:r>
              <a:rPr lang="ko-KR" altLang="en-US" dirty="0"/>
              <a:t>이 </a:t>
            </a:r>
            <a:r>
              <a:rPr lang="ko-KR" altLang="en-US" dirty="0" err="1"/>
              <a:t>연산량을</a:t>
            </a:r>
            <a:r>
              <a:rPr lang="ko-KR" altLang="en-US" dirty="0"/>
              <a:t> 줄이긴 했지만</a:t>
            </a:r>
            <a:r>
              <a:rPr lang="en-US" altLang="ko-KR" dirty="0"/>
              <a:t>, </a:t>
            </a:r>
            <a:r>
              <a:rPr lang="ko-KR" altLang="en-US" dirty="0"/>
              <a:t>여전히 </a:t>
            </a:r>
            <a:r>
              <a:rPr lang="en-US" altLang="ko-KR" dirty="0"/>
              <a:t>CNN </a:t>
            </a:r>
            <a:r>
              <a:rPr lang="ko-KR" altLang="en-US" dirty="0"/>
              <a:t>대비 </a:t>
            </a:r>
            <a:r>
              <a:rPr lang="ko-KR" altLang="en-US" b="1" dirty="0"/>
              <a:t>복잡한 </a:t>
            </a:r>
            <a:r>
              <a:rPr lang="ko-KR" altLang="en-US" b="1" dirty="0" err="1"/>
              <a:t>연산량</a:t>
            </a:r>
            <a:r>
              <a:rPr lang="en-US" altLang="ko-KR" b="1" dirty="0"/>
              <a:t>(FLOPs)</a:t>
            </a:r>
            <a:r>
              <a:rPr lang="ko-KR" altLang="en-US" dirty="0"/>
              <a:t> 존재하며</a:t>
            </a:r>
            <a:r>
              <a:rPr lang="en-US" altLang="ko-KR" dirty="0"/>
              <a:t>,</a:t>
            </a:r>
            <a:r>
              <a:rPr lang="ko-KR" altLang="en-US" dirty="0"/>
              <a:t> 실시간성 및 </a:t>
            </a:r>
            <a:r>
              <a:rPr lang="en-US" altLang="ko-KR" dirty="0"/>
              <a:t>Edge deployment </a:t>
            </a:r>
            <a:r>
              <a:rPr lang="ko-KR" altLang="en-US" dirty="0"/>
              <a:t>어렵다</a:t>
            </a:r>
            <a:r>
              <a:rPr lang="en-US" altLang="ko-KR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ConvNeXt</a:t>
            </a:r>
            <a:r>
              <a:rPr lang="en-US" altLang="ko-KR" dirty="0"/>
              <a:t>: </a:t>
            </a:r>
            <a:r>
              <a:rPr lang="ko-KR" altLang="en-US" dirty="0" err="1"/>
              <a:t>연산량은</a:t>
            </a:r>
            <a:r>
              <a:rPr lang="ko-KR" altLang="en-US" dirty="0"/>
              <a:t> 낮지만</a:t>
            </a:r>
            <a:r>
              <a:rPr lang="en-US" altLang="ko-KR" dirty="0"/>
              <a:t>, </a:t>
            </a:r>
            <a:r>
              <a:rPr lang="ko-KR" altLang="en-US" dirty="0"/>
              <a:t>모델 </a:t>
            </a:r>
            <a:r>
              <a:rPr lang="en-US" altLang="ko-KR" dirty="0"/>
              <a:t>depth </a:t>
            </a:r>
            <a:r>
              <a:rPr lang="ko-KR" altLang="en-US" dirty="0"/>
              <a:t>한계로 인해 </a:t>
            </a:r>
            <a:r>
              <a:rPr lang="ko-KR" altLang="en-US" b="1" dirty="0"/>
              <a:t>복잡한 환경</a:t>
            </a:r>
            <a:r>
              <a:rPr lang="en-US" altLang="ko-KR" b="1" dirty="0"/>
              <a:t>(</a:t>
            </a:r>
            <a:r>
              <a:rPr lang="ko-KR" altLang="en-US" b="1" dirty="0"/>
              <a:t>강우</a:t>
            </a:r>
            <a:r>
              <a:rPr lang="en-US" altLang="ko-KR" b="1" dirty="0"/>
              <a:t>+</a:t>
            </a:r>
            <a:r>
              <a:rPr lang="ko-KR" altLang="en-US" b="1" dirty="0"/>
              <a:t>안개 복합 조건 등</a:t>
            </a:r>
            <a:r>
              <a:rPr lang="en-US" altLang="ko-KR" b="1" dirty="0"/>
              <a:t>)</a:t>
            </a:r>
            <a:r>
              <a:rPr lang="ko-KR" altLang="en-US" b="1" dirty="0"/>
              <a:t>에서는 </a:t>
            </a:r>
            <a:r>
              <a:rPr lang="en-US" altLang="ko-KR" b="1" dirty="0"/>
              <a:t>feature </a:t>
            </a:r>
            <a:r>
              <a:rPr lang="ko-KR" altLang="en-US" b="1" dirty="0"/>
              <a:t>추출 성능 저하된다</a:t>
            </a:r>
            <a:r>
              <a:rPr lang="en-US" altLang="ko-KR" b="1" dirty="0"/>
              <a:t>.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91805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EB957306-9D61-2F53-547F-0BBB4533D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4C54253A-4077-80E6-E17E-D0988C3F7B2E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BF983C71-2517-4186-D114-28F5DC1DF633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50A8C99F-A65F-CD94-E08C-5716C36B882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E175B3AF-AB60-3052-E473-CFB82BF007B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Analysis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F5847F-9092-701D-DA93-18684E521195}"/>
              </a:ext>
            </a:extLst>
          </p:cNvPr>
          <p:cNvSpPr txBox="1"/>
          <p:nvPr/>
        </p:nvSpPr>
        <p:spPr>
          <a:xfrm>
            <a:off x="1282843" y="783967"/>
            <a:ext cx="7363317" cy="1780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altLang="ko-KR" sz="1500" b="1" dirty="0"/>
              <a:t>[</a:t>
            </a:r>
            <a:r>
              <a:rPr lang="ko-KR" altLang="en-US" sz="1500" b="1" dirty="0"/>
              <a:t>예측</a:t>
            </a:r>
            <a:r>
              <a:rPr lang="en-US" altLang="ko-KR" sz="1500" b="1" dirty="0"/>
              <a:t>]</a:t>
            </a:r>
            <a:endParaRPr lang="ko-KR" altLang="en-US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dirty="0"/>
              <a:t>Swin Transformer</a:t>
            </a:r>
            <a:r>
              <a:rPr lang="ko-KR" altLang="en-US" sz="1500" dirty="0"/>
              <a:t>는 </a:t>
            </a:r>
            <a:r>
              <a:rPr lang="en-US" altLang="ko-KR" sz="1500" dirty="0"/>
              <a:t>"</a:t>
            </a:r>
            <a:r>
              <a:rPr lang="ko-KR" altLang="en-US" sz="1500" dirty="0"/>
              <a:t>좁은 시야</a:t>
            </a:r>
            <a:r>
              <a:rPr lang="en-US" altLang="ko-KR" sz="1500" dirty="0"/>
              <a:t>(local window)" + "</a:t>
            </a:r>
            <a:r>
              <a:rPr lang="ko-KR" altLang="en-US" sz="1500" dirty="0"/>
              <a:t>무거운 연산</a:t>
            </a:r>
            <a:r>
              <a:rPr lang="en-US" altLang="ko-KR" sz="1500" dirty="0"/>
              <a:t>"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dirty="0" err="1"/>
              <a:t>ConvNeXt</a:t>
            </a:r>
            <a:r>
              <a:rPr lang="ko-KR" altLang="en-US" sz="1500" dirty="0"/>
              <a:t>는 </a:t>
            </a:r>
            <a:r>
              <a:rPr lang="en-US" altLang="ko-KR" sz="1500" dirty="0"/>
              <a:t>"</a:t>
            </a:r>
            <a:r>
              <a:rPr lang="ko-KR" altLang="en-US" sz="1500" dirty="0"/>
              <a:t>로컬 최적화</a:t>
            </a:r>
            <a:r>
              <a:rPr lang="en-US" altLang="ko-KR" sz="1500" dirty="0"/>
              <a:t>" + "</a:t>
            </a:r>
            <a:r>
              <a:rPr lang="ko-KR" altLang="en-US" sz="1500" dirty="0"/>
              <a:t>복잡한 기상 상황에서 </a:t>
            </a:r>
            <a:r>
              <a:rPr lang="en-US" altLang="ko-KR" sz="1500" dirty="0"/>
              <a:t>feature degradation"</a:t>
            </a:r>
          </a:p>
          <a:p>
            <a:pPr lvl="1">
              <a:lnSpc>
                <a:spcPct val="150000"/>
              </a:lnSpc>
            </a:pPr>
            <a:r>
              <a:rPr lang="en-US" altLang="ko-KR" sz="1500" dirty="0"/>
              <a:t>=&gt; </a:t>
            </a:r>
            <a:r>
              <a:rPr lang="ko-KR" altLang="en-US" sz="1500" dirty="0"/>
              <a:t>둘 다 </a:t>
            </a:r>
            <a:r>
              <a:rPr lang="en-US" altLang="ko-KR" sz="1500" dirty="0"/>
              <a:t>"</a:t>
            </a:r>
            <a:r>
              <a:rPr lang="ko-KR" altLang="en-US" sz="1500" dirty="0"/>
              <a:t>악천후 상황에서는 </a:t>
            </a:r>
            <a:r>
              <a:rPr lang="en-US" altLang="ko-KR" sz="1500" dirty="0"/>
              <a:t>global pattern</a:t>
            </a:r>
            <a:r>
              <a:rPr lang="ko-KR" altLang="en-US" sz="1500" dirty="0"/>
              <a:t>을 강하게 포착하는 능력이 부족</a:t>
            </a:r>
            <a:r>
              <a:rPr lang="en-US" altLang="ko-KR" sz="1500" dirty="0"/>
              <a:t>"</a:t>
            </a:r>
            <a:r>
              <a:rPr lang="ko-KR" altLang="en-US" sz="1500" dirty="0"/>
              <a:t>해서 </a:t>
            </a:r>
            <a:r>
              <a:rPr lang="en-US" altLang="ko-KR" sz="1500" b="1" dirty="0" err="1"/>
              <a:t>mAP</a:t>
            </a:r>
            <a:r>
              <a:rPr lang="en-US" altLang="ko-KR" sz="1500" b="1" dirty="0"/>
              <a:t> </a:t>
            </a:r>
            <a:r>
              <a:rPr lang="ko-KR" altLang="en-US" sz="1500" b="1" dirty="0"/>
              <a:t>성능이 급격히 하락</a:t>
            </a:r>
            <a:r>
              <a:rPr lang="ko-KR" altLang="en-US" sz="1500" dirty="0"/>
              <a:t>함</a:t>
            </a:r>
            <a:r>
              <a:rPr lang="en-US" altLang="ko-KR" sz="1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4443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3579988B-AD10-6075-8A35-85E861BD3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FE690D14-94D4-3A3E-A548-8ED0A8D27D28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9E6232D3-2E9B-02AE-60AE-4FAFD03B2BE1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FBC387C2-EFDD-2FA9-F9DE-158EC5E451F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FD9E7D6E-1240-2B9E-FB5D-61ECA06D5978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Idea Candidates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E1E1BD-286B-3752-F00A-8942F7AC755B}"/>
              </a:ext>
            </a:extLst>
          </p:cNvPr>
          <p:cNvSpPr txBox="1"/>
          <p:nvPr/>
        </p:nvSpPr>
        <p:spPr>
          <a:xfrm>
            <a:off x="1282843" y="783967"/>
            <a:ext cx="7363317" cy="393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1. Global Feature Modeling </a:t>
            </a:r>
            <a:r>
              <a:rPr lang="ko-KR" altLang="en-US" b="1" dirty="0"/>
              <a:t>강화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기존 </a:t>
            </a:r>
            <a:r>
              <a:rPr lang="en-US" altLang="ko-KR" dirty="0"/>
              <a:t>local-only </a:t>
            </a:r>
            <a:r>
              <a:rPr lang="ko-KR" altLang="en-US" dirty="0"/>
              <a:t>구조 보완</a:t>
            </a:r>
            <a:r>
              <a:rPr lang="en-US" altLang="ko-KR" dirty="0"/>
              <a:t> =&gt; Global Context</a:t>
            </a:r>
            <a:r>
              <a:rPr lang="ko-KR" altLang="en-US" dirty="0"/>
              <a:t>를 직접 학습하도록 설계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Swin Transformer</a:t>
            </a:r>
            <a:r>
              <a:rPr lang="ko-KR" altLang="en-US" dirty="0"/>
              <a:t>에 </a:t>
            </a:r>
            <a:r>
              <a:rPr lang="en-US" altLang="ko-KR" dirty="0"/>
              <a:t>Large Window Attention </a:t>
            </a:r>
            <a:r>
              <a:rPr lang="ko-KR" altLang="en-US" dirty="0"/>
              <a:t>적용 또는 </a:t>
            </a:r>
            <a:r>
              <a:rPr lang="en-US" altLang="ko-KR" dirty="0"/>
              <a:t>Global Token </a:t>
            </a:r>
            <a:r>
              <a:rPr lang="ko-KR" altLang="en-US" dirty="0"/>
              <a:t>삽입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 err="1"/>
              <a:t>ConvNeXt</a:t>
            </a:r>
            <a:r>
              <a:rPr lang="ko-KR" altLang="en-US" dirty="0"/>
              <a:t>에 </a:t>
            </a:r>
            <a:r>
              <a:rPr lang="en-US" altLang="ko-KR" dirty="0"/>
              <a:t>Self-Attention Layer Hybridization </a:t>
            </a:r>
            <a:r>
              <a:rPr lang="ko-KR" altLang="en-US" dirty="0"/>
              <a:t>적용 </a:t>
            </a:r>
            <a:r>
              <a:rPr lang="en-US" altLang="ko-KR" dirty="0"/>
              <a:t>(CNN + Attention)</a:t>
            </a:r>
          </a:p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2. </a:t>
            </a:r>
            <a:r>
              <a:rPr lang="ko-KR" altLang="en-US" b="1" dirty="0"/>
              <a:t>밝기</a:t>
            </a:r>
            <a:r>
              <a:rPr lang="en-US" altLang="ko-KR" b="1" dirty="0"/>
              <a:t>·</a:t>
            </a:r>
            <a:r>
              <a:rPr lang="ko-KR" altLang="en-US" b="1" dirty="0"/>
              <a:t>선명도 강건성 강화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 Contrastive Learning </a:t>
            </a:r>
            <a:r>
              <a:rPr lang="ko-KR" altLang="en-US" dirty="0"/>
              <a:t>활용</a:t>
            </a:r>
            <a:r>
              <a:rPr lang="en-US" altLang="ko-KR" dirty="0"/>
              <a:t>: </a:t>
            </a:r>
            <a:r>
              <a:rPr lang="ko-KR" altLang="en-US" dirty="0"/>
              <a:t>밝기</a:t>
            </a:r>
            <a:r>
              <a:rPr lang="en-US" altLang="ko-KR" dirty="0"/>
              <a:t>, </a:t>
            </a:r>
            <a:r>
              <a:rPr lang="ko-KR" altLang="en-US" dirty="0"/>
              <a:t>흐림</a:t>
            </a:r>
            <a:r>
              <a:rPr lang="en-US" altLang="ko-KR" dirty="0"/>
              <a:t>, </a:t>
            </a:r>
            <a:r>
              <a:rPr lang="ko-KR" altLang="en-US" dirty="0"/>
              <a:t>안개 데이터 간 </a:t>
            </a:r>
            <a:r>
              <a:rPr lang="en-US" altLang="ko-KR" dirty="0"/>
              <a:t>feature </a:t>
            </a:r>
            <a:r>
              <a:rPr lang="ko-KR" altLang="en-US" dirty="0"/>
              <a:t>일관성 유지하도록 학습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 Data Augmentation: Brightness jittering, Gaussian blur </a:t>
            </a:r>
            <a:r>
              <a:rPr lang="ko-KR" altLang="en-US" dirty="0"/>
              <a:t>추가 → 모델 강건성 증가</a:t>
            </a:r>
          </a:p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3. Noise-Resilient Feature Learning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 Low-level feature </a:t>
            </a:r>
            <a:r>
              <a:rPr lang="ko-KR" altLang="en-US" dirty="0"/>
              <a:t>강화</a:t>
            </a:r>
            <a:r>
              <a:rPr lang="en-US" altLang="ko-KR" dirty="0"/>
              <a:t>: Edge Enhancement Module </a:t>
            </a:r>
            <a:r>
              <a:rPr lang="ko-KR" altLang="en-US" dirty="0"/>
              <a:t>추가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밝기 저하나 흐림에도 </a:t>
            </a:r>
            <a:r>
              <a:rPr lang="en-US" altLang="ko-KR" dirty="0"/>
              <a:t>"</a:t>
            </a:r>
            <a:r>
              <a:rPr lang="ko-KR" altLang="en-US" dirty="0"/>
              <a:t>윤곽</a:t>
            </a:r>
            <a:r>
              <a:rPr lang="en-US" altLang="ko-KR" dirty="0"/>
              <a:t>(edge)"</a:t>
            </a:r>
            <a:r>
              <a:rPr lang="ko-KR" altLang="en-US" dirty="0"/>
              <a:t>을 뚜렷이 인식할 수 있도록 보조 네트워크 학습</a:t>
            </a:r>
          </a:p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4. Lightweight Model Architecture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실시간 적용 고려</a:t>
            </a:r>
            <a:r>
              <a:rPr lang="en-US" altLang="ko-KR" dirty="0"/>
              <a:t>: Attention </a:t>
            </a:r>
            <a:r>
              <a:rPr lang="ko-KR" altLang="en-US" dirty="0"/>
              <a:t>연산 최적화 </a:t>
            </a:r>
            <a:r>
              <a:rPr lang="en-US" altLang="ko-KR" dirty="0"/>
              <a:t>(Linear Attention / Dynamic Attention)</a:t>
            </a:r>
          </a:p>
        </p:txBody>
      </p:sp>
    </p:spTree>
    <p:extLst>
      <p:ext uri="{BB962C8B-B14F-4D97-AF65-F5344CB8AC3E}">
        <p14:creationId xmlns:p14="http://schemas.microsoft.com/office/powerpoint/2010/main" val="4220881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A961A150-0135-F974-BD6E-9FDEF9306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C64A46FE-9B9F-A32F-7EF6-9689C83DEAE5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29920D7E-5085-3071-3BDB-2C4992C1A433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25D257DA-9EC5-91F4-EAD6-431EEF368C7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116548AD-21A5-074B-E082-1A67830CF02D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향후 계획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3D4AC0-6EA2-B2A1-0B12-9CC78FCF2118}"/>
              </a:ext>
            </a:extLst>
          </p:cNvPr>
          <p:cNvSpPr txBox="1"/>
          <p:nvPr/>
        </p:nvSpPr>
        <p:spPr>
          <a:xfrm>
            <a:off x="1353963" y="920472"/>
            <a:ext cx="6451600" cy="3607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1. </a:t>
            </a:r>
            <a:r>
              <a:rPr lang="ko-KR" altLang="en-US" b="1" dirty="0"/>
              <a:t>추가 데이터 수집 및 강화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다양한 악천후 조건</a:t>
            </a:r>
            <a:r>
              <a:rPr lang="en-US" altLang="ko-KR" dirty="0"/>
              <a:t>(</a:t>
            </a:r>
            <a:r>
              <a:rPr lang="ko-KR" altLang="en-US" dirty="0"/>
              <a:t>비</a:t>
            </a:r>
            <a:r>
              <a:rPr lang="en-US" altLang="ko-KR" dirty="0"/>
              <a:t>, </a:t>
            </a:r>
            <a:r>
              <a:rPr lang="ko-KR" altLang="en-US" dirty="0"/>
              <a:t>안개</a:t>
            </a:r>
            <a:r>
              <a:rPr lang="en-US" altLang="ko-KR" dirty="0"/>
              <a:t>, </a:t>
            </a:r>
            <a:r>
              <a:rPr lang="ko-KR" altLang="en-US" dirty="0"/>
              <a:t>황사</a:t>
            </a:r>
            <a:r>
              <a:rPr lang="en-US" altLang="ko-KR" dirty="0"/>
              <a:t>, </a:t>
            </a:r>
            <a:r>
              <a:rPr lang="ko-KR" altLang="en-US" dirty="0"/>
              <a:t>야간</a:t>
            </a:r>
            <a:r>
              <a:rPr lang="en-US" altLang="ko-KR" dirty="0"/>
              <a:t>) </a:t>
            </a:r>
            <a:r>
              <a:rPr lang="ko-KR" altLang="en-US" dirty="0"/>
              <a:t>상황별 </a:t>
            </a:r>
            <a:r>
              <a:rPr lang="en-US" altLang="ko-KR" dirty="0"/>
              <a:t>synthetic </a:t>
            </a:r>
            <a:r>
              <a:rPr lang="ko-KR" altLang="en-US" dirty="0"/>
              <a:t>데이터 증강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Brightness, Noise, Blur </a:t>
            </a:r>
            <a:r>
              <a:rPr lang="ko-KR" altLang="en-US" dirty="0"/>
              <a:t>증강 패턴 추가하여 </a:t>
            </a:r>
            <a:r>
              <a:rPr lang="en-US" altLang="ko-KR" dirty="0"/>
              <a:t>robust training set </a:t>
            </a:r>
            <a:r>
              <a:rPr lang="ko-KR" altLang="en-US" dirty="0"/>
              <a:t>구성</a:t>
            </a:r>
          </a:p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2. </a:t>
            </a:r>
            <a:r>
              <a:rPr lang="ko-KR" altLang="en-US" b="1" dirty="0"/>
              <a:t>개선 모델 개발 및 실험</a:t>
            </a:r>
            <a:endParaRPr lang="en-US" altLang="ko-KR" b="1" dirty="0"/>
          </a:p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-     </a:t>
            </a:r>
            <a:r>
              <a:rPr lang="en-US" altLang="ko-KR" dirty="0"/>
              <a:t>Swin Transformer</a:t>
            </a:r>
            <a:r>
              <a:rPr lang="ko-KR" altLang="en-US" dirty="0"/>
              <a:t>에 </a:t>
            </a:r>
            <a:r>
              <a:rPr lang="en-US" altLang="ko-KR" dirty="0"/>
              <a:t>Global Token </a:t>
            </a:r>
            <a:r>
              <a:rPr lang="ko-KR" altLang="en-US" dirty="0"/>
              <a:t>추가 실험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 err="1"/>
              <a:t>ConvNeXt</a:t>
            </a:r>
            <a:r>
              <a:rPr lang="ko-KR" altLang="en-US" dirty="0"/>
              <a:t>에 </a:t>
            </a:r>
            <a:r>
              <a:rPr lang="en-US" altLang="ko-KR" dirty="0"/>
              <a:t>Lightweight Attention Layer </a:t>
            </a:r>
            <a:r>
              <a:rPr lang="ko-KR" altLang="en-US" dirty="0"/>
              <a:t>결합 실험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Edge-preserving Feature Extractor </a:t>
            </a:r>
            <a:r>
              <a:rPr lang="ko-KR" altLang="en-US" dirty="0"/>
              <a:t>추가 실험</a:t>
            </a:r>
          </a:p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3. </a:t>
            </a:r>
            <a:r>
              <a:rPr lang="ko-KR" altLang="en-US" b="1" dirty="0"/>
              <a:t>성능 평가 및 분석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기존과 비교하여 </a:t>
            </a:r>
            <a:r>
              <a:rPr lang="en-US" altLang="ko-KR" dirty="0" err="1"/>
              <a:t>mAP</a:t>
            </a:r>
            <a:r>
              <a:rPr lang="en-US" altLang="ko-KR" dirty="0"/>
              <a:t>, Precision, Recall, </a:t>
            </a:r>
            <a:r>
              <a:rPr lang="en-US" altLang="ko-KR" dirty="0" err="1"/>
              <a:t>mIoU</a:t>
            </a:r>
            <a:r>
              <a:rPr lang="en-US" altLang="ko-KR" dirty="0"/>
              <a:t> </a:t>
            </a:r>
            <a:r>
              <a:rPr lang="ko-KR" altLang="en-US" dirty="0"/>
              <a:t>수치 변화 분석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각 악천후 유형별 상세 성능 편차</a:t>
            </a:r>
            <a:r>
              <a:rPr lang="en-US" altLang="ko-KR" dirty="0"/>
              <a:t>(Degradation) </a:t>
            </a:r>
            <a:r>
              <a:rPr lang="ko-KR" altLang="en-US" dirty="0"/>
              <a:t>분석</a:t>
            </a:r>
            <a:endParaRPr lang="en-US" altLang="ko-KR" b="1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2056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3F3D2733-ADA8-8B7A-F3F8-BD56EBBBB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2BE7BBD3-478E-E8DC-1F73-C53CDC29626D}"/>
              </a:ext>
            </a:extLst>
          </p:cNvPr>
          <p:cNvSpPr/>
          <p:nvPr/>
        </p:nvSpPr>
        <p:spPr>
          <a:xfrm>
            <a:off x="0" y="-37950"/>
            <a:ext cx="918464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91A39314-F054-AA15-6DB2-98B9A1D00580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AD92993E-C9DC-3773-F505-9AADC3DA8F0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3FBA4906-18AE-3C24-BE02-498F5EEEFB7C}"/>
              </a:ext>
            </a:extLst>
          </p:cNvPr>
          <p:cNvSpPr txBox="1"/>
          <p:nvPr/>
        </p:nvSpPr>
        <p:spPr>
          <a:xfrm>
            <a:off x="2739935" y="2125489"/>
            <a:ext cx="4427945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b="1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r>
              <a:rPr lang="en-US" altLang="ko-KR" sz="4000" b="1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endParaRPr sz="4000" b="1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879176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프로젝트</a:t>
            </a:r>
            <a:r>
              <a:rPr lang="ko" sz="20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원 소개 및 만남 인증</a:t>
            </a:r>
            <a:endParaRPr sz="2000" b="1" dirty="0">
              <a:solidFill>
                <a:srgbClr val="19264B"/>
              </a:solidFill>
              <a:latin typeface="+mj-lt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00553" y="1421557"/>
            <a:ext cx="3043447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1: </a:t>
            </a:r>
            <a:r>
              <a:rPr lang="ko-KR" altLang="en-US" b="1" dirty="0" err="1">
                <a:latin typeface="+mj-lt"/>
              </a:rPr>
              <a:t>오규안</a:t>
            </a:r>
            <a:r>
              <a:rPr lang="ko-KR" altLang="en-US" b="1" dirty="0">
                <a:latin typeface="+mj-lt"/>
              </a:rPr>
              <a:t> </a:t>
            </a:r>
            <a:r>
              <a:rPr lang="en-US" altLang="ko-KR" b="1" dirty="0">
                <a:latin typeface="+mj-lt"/>
              </a:rPr>
              <a:t>(AI)</a:t>
            </a:r>
            <a:endParaRPr b="1" dirty="0">
              <a:latin typeface="+mj-lt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2: </a:t>
            </a:r>
            <a:r>
              <a:rPr lang="ko-KR" altLang="en-US" b="1" dirty="0">
                <a:latin typeface="+mj-lt"/>
              </a:rPr>
              <a:t>이성욱 </a:t>
            </a:r>
            <a:r>
              <a:rPr lang="en-US" altLang="ko-KR" b="1" dirty="0">
                <a:latin typeface="+mj-lt"/>
              </a:rPr>
              <a:t>(AI)</a:t>
            </a:r>
          </a:p>
          <a:p>
            <a:pPr>
              <a:lnSpc>
                <a:spcPct val="200000"/>
              </a:lnSpc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3: </a:t>
            </a:r>
            <a:r>
              <a:rPr lang="ko-KR" altLang="en-US" b="1" dirty="0">
                <a:latin typeface="+mj-lt"/>
              </a:rPr>
              <a:t>강민성 </a:t>
            </a:r>
            <a:r>
              <a:rPr lang="en-US" altLang="ko-KR" b="1" dirty="0">
                <a:latin typeface="+mj-lt"/>
              </a:rPr>
              <a:t>(AI)</a:t>
            </a:r>
          </a:p>
          <a:p>
            <a:pPr>
              <a:lnSpc>
                <a:spcPct val="200000"/>
              </a:lnSpc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4: </a:t>
            </a:r>
            <a:r>
              <a:rPr lang="ko-KR" altLang="en-US" b="1" dirty="0">
                <a:latin typeface="+mj-lt"/>
              </a:rPr>
              <a:t>황민아 </a:t>
            </a:r>
            <a:r>
              <a:rPr lang="en-US" altLang="ko-KR" b="1" dirty="0">
                <a:latin typeface="+mj-lt"/>
              </a:rPr>
              <a:t>(AI)</a:t>
            </a:r>
          </a:p>
          <a:p>
            <a:pPr>
              <a:lnSpc>
                <a:spcPct val="200000"/>
              </a:lnSpc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5: </a:t>
            </a:r>
            <a:r>
              <a:rPr lang="ko-KR" altLang="en-US" b="1" dirty="0" err="1">
                <a:latin typeface="+mj-lt"/>
              </a:rPr>
              <a:t>양희원</a:t>
            </a:r>
            <a:r>
              <a:rPr lang="ko-KR" altLang="en-US" b="1" dirty="0">
                <a:latin typeface="+mj-lt"/>
              </a:rPr>
              <a:t> </a:t>
            </a:r>
            <a:r>
              <a:rPr lang="en-US" altLang="ko-KR" b="1" dirty="0">
                <a:latin typeface="+mj-lt"/>
              </a:rPr>
              <a:t>(AI)</a:t>
            </a:r>
            <a:endParaRPr lang="ko-KR" altLang="en-US" b="1" dirty="0">
              <a:latin typeface="+mj-lt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b="1" dirty="0"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9E63C0-A90D-8B77-01EE-5430D8D711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3047" y="1025968"/>
            <a:ext cx="4353123" cy="32640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프로젝트 주제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5A8C8EAE-862F-3B20-3413-FCC18076C09A}"/>
              </a:ext>
            </a:extLst>
          </p:cNvPr>
          <p:cNvSpPr txBox="1"/>
          <p:nvPr/>
        </p:nvSpPr>
        <p:spPr>
          <a:xfrm>
            <a:off x="1181088" y="967804"/>
            <a:ext cx="7779297" cy="467790"/>
          </a:xfrm>
          <a:prstGeom prst="rect">
            <a:avLst/>
          </a:prstGeom>
          <a:noFill/>
          <a:ln w="25400"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“</a:t>
            </a:r>
            <a:r>
              <a:rPr lang="ko-KR" altLang="en-US" sz="16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악천후 환경에서의 자율주행을 위한 향상된 객체 탐지 성능 연구</a:t>
            </a:r>
            <a:r>
              <a:rPr lang="en-US" altLang="ko-KR" sz="16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”</a:t>
            </a:r>
            <a:endParaRPr sz="1600" b="1" dirty="0">
              <a:solidFill>
                <a:srgbClr val="19264B"/>
              </a:solidFill>
              <a:latin typeface="+mj-lt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26" name="Picture 2" descr="DAWN Dataset | Papers With Code">
            <a:extLst>
              <a:ext uri="{FF2B5EF4-FFF2-40B4-BE49-F238E27FC236}">
                <a16:creationId xmlns:a16="http://schemas.microsoft.com/office/drawing/2014/main" id="{89958E7E-DF22-E859-779E-BA86F7DBC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796" y="2142962"/>
            <a:ext cx="3342561" cy="18956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ilding an Advanced Object Detection Application for Autonomous Vehicles:  YOLOv7, Intel PyTorch | by Jayita Bhattacharyya | Medium">
            <a:extLst>
              <a:ext uri="{FF2B5EF4-FFF2-40B4-BE49-F238E27FC236}">
                <a16:creationId xmlns:a16="http://schemas.microsoft.com/office/drawing/2014/main" id="{758D3DB6-BA65-7F34-A7E3-31D5ED248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9078" y="1905435"/>
            <a:ext cx="3527464" cy="23706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67;p14">
            <a:extLst>
              <a:ext uri="{FF2B5EF4-FFF2-40B4-BE49-F238E27FC236}">
                <a16:creationId xmlns:a16="http://schemas.microsoft.com/office/drawing/2014/main" id="{4AC3C598-74D8-4784-C4F1-469EE93E99F9}"/>
              </a:ext>
            </a:extLst>
          </p:cNvPr>
          <p:cNvSpPr txBox="1"/>
          <p:nvPr/>
        </p:nvSpPr>
        <p:spPr>
          <a:xfrm>
            <a:off x="2205501" y="4374682"/>
            <a:ext cx="1979149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[</a:t>
            </a:r>
            <a:r>
              <a:rPr lang="ko-KR" altLang="en-US" b="1" dirty="0"/>
              <a:t>악천후 환경</a:t>
            </a:r>
            <a:r>
              <a:rPr lang="en-US" altLang="ko-KR" b="1" dirty="0"/>
              <a:t> </a:t>
            </a:r>
            <a:r>
              <a:rPr lang="ko-KR" altLang="en-US" b="1" dirty="0"/>
              <a:t>사진</a:t>
            </a:r>
            <a:r>
              <a:rPr lang="en-US" altLang="ko-KR" b="1" dirty="0"/>
              <a:t>]</a:t>
            </a:r>
            <a:endParaRPr lang="ko-KR" altLang="en-US" b="1" dirty="0"/>
          </a:p>
        </p:txBody>
      </p:sp>
      <p:sp>
        <p:nvSpPr>
          <p:cNvPr id="4" name="Google Shape;67;p14">
            <a:extLst>
              <a:ext uri="{FF2B5EF4-FFF2-40B4-BE49-F238E27FC236}">
                <a16:creationId xmlns:a16="http://schemas.microsoft.com/office/drawing/2014/main" id="{82B80E13-26A4-B1CC-B8F1-62B046994948}"/>
              </a:ext>
            </a:extLst>
          </p:cNvPr>
          <p:cNvSpPr txBox="1"/>
          <p:nvPr/>
        </p:nvSpPr>
        <p:spPr>
          <a:xfrm>
            <a:off x="5983235" y="4366593"/>
            <a:ext cx="1979149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[</a:t>
            </a:r>
            <a:r>
              <a:rPr lang="ko-KR" altLang="en-US" b="1" dirty="0"/>
              <a:t>객체 탐지</a:t>
            </a:r>
            <a:r>
              <a:rPr lang="en-US" altLang="ko-KR" b="1" dirty="0"/>
              <a:t>]</a:t>
            </a:r>
            <a:endParaRPr lang="ko-KR" altLang="en-US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076BEF8C-D759-E3DE-0AE3-AB2FB591F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032CB37-8451-340D-50B8-B33271099F24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A179CEA1-4004-0989-FB6E-2F839D3981B2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C917929B-2CFF-ADB7-8102-6E57F749C43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22A41209-F489-C87B-640E-4776F067C752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Dataset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선정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A6EC72-5569-B1EF-A2E9-993D1725EB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76"/>
          <a:stretch/>
        </p:blipFill>
        <p:spPr>
          <a:xfrm>
            <a:off x="1672167" y="1138766"/>
            <a:ext cx="7121556" cy="24182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1145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E814A0C1-A822-2D94-4CDD-F21822899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897D58A2-253B-8527-1CCE-8838A7A5CB2F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673C6AAE-DC73-1394-D8FC-BC87B213A6EB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0B6F8CD2-8FBC-36C6-BD24-B4619C59C5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E384C608-0A3A-FD53-C2C6-5A54215CCE65}"/>
              </a:ext>
            </a:extLst>
          </p:cNvPr>
          <p:cNvSpPr txBox="1"/>
          <p:nvPr/>
        </p:nvSpPr>
        <p:spPr>
          <a:xfrm>
            <a:off x="1408974" y="306875"/>
            <a:ext cx="58935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Base Study: Swin Transformer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668F6B-0F05-EBA7-D163-891616C19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3962" y="845454"/>
            <a:ext cx="3305728" cy="40732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834C234-B7EC-0EA6-EB40-732BD281E0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6620" y="845454"/>
            <a:ext cx="3401798" cy="41249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0219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F0CF5895-8F4E-6835-C978-1F66488E6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2062BAE6-33F5-E0DC-675B-5958324A438B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E553575C-1E69-6613-E012-13AC9CA01C16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799A3B2A-DE36-53A0-5EB1-8E4E7FA2EF7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257A95D2-CB69-9B93-0F03-8AC51C2C6AB9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Base Study: Swin Transformer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Picture 2" descr="Swin Transformer V2: Scaling Up Capacity and Resolution | Papers With Code">
            <a:extLst>
              <a:ext uri="{FF2B5EF4-FFF2-40B4-BE49-F238E27FC236}">
                <a16:creationId xmlns:a16="http://schemas.microsoft.com/office/drawing/2014/main" id="{903B4A79-A12A-FF6A-D4B8-593D01F16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667" y="1039284"/>
            <a:ext cx="6795192" cy="373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038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3B88BA51-803E-CCF3-3913-20630C871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F4C49A09-C5C4-A185-9AD0-5D92AF7F8682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E4A739C5-0397-468E-DCBC-48F680241800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AFB9D939-D06A-C4A3-3870-D21AFEBDCBF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69E1ACAE-F65C-23C8-A8F7-C0042ECE49D6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Base Study: Swin Transformer Features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A7513C-8BC1-BD33-0C52-D37C9B3F2AAA}"/>
              </a:ext>
            </a:extLst>
          </p:cNvPr>
          <p:cNvSpPr txBox="1"/>
          <p:nvPr/>
        </p:nvSpPr>
        <p:spPr>
          <a:xfrm>
            <a:off x="1498600" y="833329"/>
            <a:ext cx="7426960" cy="4348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altLang="ko-KR" sz="1300" b="1" dirty="0"/>
              <a:t>1. Hierarchical </a:t>
            </a:r>
            <a:r>
              <a:rPr lang="ko-KR" altLang="en-US" sz="1300" b="1" dirty="0"/>
              <a:t>구조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dirty="0"/>
              <a:t>=&gt; </a:t>
            </a:r>
            <a:r>
              <a:rPr lang="ko-KR" altLang="en-US" sz="1300" dirty="0"/>
              <a:t>입력 이미지를 점점 작은 패치로 나누어 계층적으로 처리 → </a:t>
            </a:r>
            <a:r>
              <a:rPr lang="ko-KR" altLang="en-US" sz="1300" dirty="0" err="1"/>
              <a:t>연산량</a:t>
            </a:r>
            <a:r>
              <a:rPr lang="ko-KR" altLang="en-US" sz="1300" dirty="0"/>
              <a:t> 절감</a:t>
            </a:r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2. Shifted Window Attention</a:t>
            </a:r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=&gt; </a:t>
            </a:r>
            <a:r>
              <a:rPr lang="en-US" altLang="ko-KR" sz="1300" dirty="0"/>
              <a:t>Window </a:t>
            </a:r>
            <a:r>
              <a:rPr lang="ko-KR" altLang="en-US" sz="1300" dirty="0"/>
              <a:t>기반 </a:t>
            </a:r>
            <a:r>
              <a:rPr lang="en-US" altLang="ko-KR" sz="1300" dirty="0"/>
              <a:t>Self-Attention</a:t>
            </a:r>
            <a:r>
              <a:rPr lang="ko-KR" altLang="en-US" sz="1300" dirty="0"/>
              <a:t>을 수행하면서</a:t>
            </a:r>
            <a:r>
              <a:rPr lang="en-US" altLang="ko-KR" sz="1300" dirty="0"/>
              <a:t>, </a:t>
            </a:r>
            <a:r>
              <a:rPr lang="ko-KR" altLang="en-US" sz="1300" dirty="0"/>
              <a:t>윈도우를 한 칸씩 이동 → 지역성과 글로벌 정보 모두 포착</a:t>
            </a:r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3. </a:t>
            </a:r>
            <a:r>
              <a:rPr lang="ko-KR" altLang="en-US" sz="1300" b="1" dirty="0"/>
              <a:t>연산 효율성 향상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=&gt; </a:t>
            </a:r>
            <a:r>
              <a:rPr lang="ko-KR" altLang="en-US" sz="1300" dirty="0"/>
              <a:t>일반 </a:t>
            </a:r>
            <a:r>
              <a:rPr lang="en-US" altLang="ko-KR" sz="1300" dirty="0"/>
              <a:t>Transformer </a:t>
            </a:r>
            <a:r>
              <a:rPr lang="ko-KR" altLang="en-US" sz="1300" dirty="0"/>
              <a:t>대비 메모리 사용량 및 </a:t>
            </a:r>
            <a:r>
              <a:rPr lang="ko-KR" altLang="en-US" sz="1300" dirty="0" err="1"/>
              <a:t>연산량</a:t>
            </a:r>
            <a:r>
              <a:rPr lang="ko-KR" altLang="en-US" sz="1300" dirty="0"/>
              <a:t> 대폭 감소</a:t>
            </a:r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4.</a:t>
            </a:r>
            <a:r>
              <a:rPr lang="ko-KR" altLang="en-US" sz="1300" b="1" dirty="0"/>
              <a:t> </a:t>
            </a:r>
            <a:r>
              <a:rPr lang="en-US" altLang="ko-KR" sz="1300" b="1" dirty="0"/>
              <a:t>Transferability</a:t>
            </a:r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1300" dirty="0"/>
              <a:t>Object Detection, Segmentation, Classification </a:t>
            </a:r>
            <a:r>
              <a:rPr lang="ko-KR" altLang="en-US" sz="1300" dirty="0"/>
              <a:t>등 다양한 비전 작업에 뛰어난 전이 성능</a:t>
            </a:r>
            <a:endParaRPr lang="en-US" altLang="ko-KR" sz="1300" dirty="0"/>
          </a:p>
          <a:p>
            <a:pPr>
              <a:lnSpc>
                <a:spcPct val="150000"/>
              </a:lnSpc>
            </a:pPr>
            <a:r>
              <a:rPr lang="en-US" altLang="ko-KR" sz="1400" b="1" dirty="0"/>
              <a:t>5. Scalability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sz="1400" b="1" dirty="0"/>
              <a:t>=&gt; </a:t>
            </a:r>
            <a:r>
              <a:rPr lang="en-US" altLang="ko-KR" sz="1400" dirty="0"/>
              <a:t>Swin-T, Swin-S, Swin-B </a:t>
            </a:r>
            <a:r>
              <a:rPr lang="ko-KR" altLang="en-US" sz="1400" dirty="0"/>
              <a:t>등 모델 크기를 자유롭게 조정 가능</a:t>
            </a:r>
          </a:p>
          <a:p>
            <a:pPr>
              <a:lnSpc>
                <a:spcPct val="150000"/>
              </a:lnSpc>
            </a:pPr>
            <a:r>
              <a:rPr lang="en-US" altLang="ko-KR" b="1" dirty="0"/>
              <a:t>6. </a:t>
            </a:r>
            <a:r>
              <a:rPr lang="en-US" altLang="ko-KR" sz="1400" b="1" dirty="0"/>
              <a:t>Transformer</a:t>
            </a:r>
            <a:r>
              <a:rPr lang="ko-KR" altLang="en-US" sz="1400" b="1" dirty="0"/>
              <a:t>의 장점 계승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sz="1400" b="1" dirty="0"/>
              <a:t>=&gt; </a:t>
            </a:r>
            <a:r>
              <a:rPr lang="ko-KR" altLang="en-US" sz="1400" dirty="0"/>
              <a:t>긴 거리의 </a:t>
            </a:r>
            <a:r>
              <a:rPr lang="en-US" altLang="ko-KR" sz="1400" dirty="0"/>
              <a:t>Feature Dependency</a:t>
            </a:r>
            <a:r>
              <a:rPr lang="ko-KR" altLang="en-US" sz="1400" dirty="0"/>
              <a:t>를 잘 포착함</a:t>
            </a:r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Þ"/>
            </a:pPr>
            <a:endParaRPr lang="ko-KR" altLang="en-US" sz="1300" dirty="0"/>
          </a:p>
        </p:txBody>
      </p:sp>
    </p:spTree>
    <p:extLst>
      <p:ext uri="{BB962C8B-B14F-4D97-AF65-F5344CB8AC3E}">
        <p14:creationId xmlns:p14="http://schemas.microsoft.com/office/powerpoint/2010/main" val="3079623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F6C53C7F-16E7-D045-B5B8-FB8FB07C7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DAD42FD4-F56F-B9ED-A9D5-6B06CEBF3EAA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58ACCB09-790A-1A69-578D-C2C02E1E258D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813A13A7-4A65-473C-5BF6-5C11957C372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5662390F-04B2-AB1C-49BA-79E730DAC66D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Base Study: </a:t>
            </a:r>
            <a:r>
              <a:rPr lang="en-US" altLang="ko-KR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ConvNeXt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E0DC56-C877-B91D-59B8-0EE31E7EA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178" y="845454"/>
            <a:ext cx="3517661" cy="41368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6013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F07E9ABB-7649-3B77-2D92-51342F30F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9C15B38A-83D8-4711-57E3-03E5287563E7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49F60CAE-CC22-2A6E-368E-F8A0BC1C077B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1080E620-AE14-2200-6FBE-2539F37474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14D99960-5E22-88C3-07E9-E91777B237C9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Base Study: </a:t>
            </a:r>
            <a:r>
              <a:rPr lang="en-US" altLang="ko-KR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ConvNeXt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098" name="Picture 2" descr="논문 리뷰] A ConvNet for the 2020s">
            <a:extLst>
              <a:ext uri="{FF2B5EF4-FFF2-40B4-BE49-F238E27FC236}">
                <a16:creationId xmlns:a16="http://schemas.microsoft.com/office/drawing/2014/main" id="{5388F629-AA13-05BD-B7C2-E5FF4A1D1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880" y="1643062"/>
            <a:ext cx="685800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92128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831</Words>
  <Application>Microsoft Office PowerPoint</Application>
  <PresentationFormat>화면 슬라이드 쇼(16:9)</PresentationFormat>
  <Paragraphs>106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NanumGothic ExtraBold</vt:lpstr>
      <vt:lpstr>Arial</vt:lpstr>
      <vt:lpstr>Symbol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dongha Lee</dc:creator>
  <cp:lastModifiedBy>Kyuan Oh</cp:lastModifiedBy>
  <cp:revision>5</cp:revision>
  <dcterms:modified xsi:type="dcterms:W3CDTF">2025-04-28T15:39:23Z</dcterms:modified>
</cp:coreProperties>
</file>